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9929813" cy="67992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51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919" cy="3399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4596" y="0"/>
            <a:ext cx="4302919" cy="339963"/>
          </a:xfrm>
          <a:prstGeom prst="rect">
            <a:avLst/>
          </a:prstGeom>
        </p:spPr>
        <p:txBody>
          <a:bodyPr vert="horz" lIns="91440" tIns="45720" rIns="91440" bIns="45720" rtlCol="0"/>
          <a:lstStyle>
            <a:lvl1pPr algn="r">
              <a:defRPr sz="1200"/>
            </a:lvl1pPr>
          </a:lstStyle>
          <a:p>
            <a:fld id="{CAABFB84-5C89-4699-AD97-638997A70CE9}" type="datetimeFigureOut">
              <a:rPr lang="en-GB" smtClean="0"/>
              <a:t>10/05/2015</a:t>
            </a:fld>
            <a:endParaRPr lang="en-GB"/>
          </a:p>
        </p:txBody>
      </p:sp>
      <p:sp>
        <p:nvSpPr>
          <p:cNvPr id="4" name="Footer Placeholder 3"/>
          <p:cNvSpPr>
            <a:spLocks noGrp="1"/>
          </p:cNvSpPr>
          <p:nvPr>
            <p:ph type="ftr" sz="quarter" idx="2"/>
          </p:nvPr>
        </p:nvSpPr>
        <p:spPr>
          <a:xfrm>
            <a:off x="0" y="6458120"/>
            <a:ext cx="4302919" cy="33996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4596" y="6458120"/>
            <a:ext cx="4302919" cy="339963"/>
          </a:xfrm>
          <a:prstGeom prst="rect">
            <a:avLst/>
          </a:prstGeom>
        </p:spPr>
        <p:txBody>
          <a:bodyPr vert="horz" lIns="91440" tIns="45720" rIns="91440" bIns="45720" rtlCol="0" anchor="b"/>
          <a:lstStyle>
            <a:lvl1pPr algn="r">
              <a:defRPr sz="1200"/>
            </a:lvl1pPr>
          </a:lstStyle>
          <a:p>
            <a:fld id="{E016064B-AA9A-4F4C-BABE-FEE1B387738A}" type="slidenum">
              <a:rPr lang="en-GB" smtClean="0"/>
              <a:t>‹#›</a:t>
            </a:fld>
            <a:endParaRPr lang="en-GB"/>
          </a:p>
        </p:txBody>
      </p:sp>
    </p:spTree>
    <p:extLst>
      <p:ext uri="{BB962C8B-B14F-4D97-AF65-F5344CB8AC3E}">
        <p14:creationId xmlns:p14="http://schemas.microsoft.com/office/powerpoint/2010/main" val="21967504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1E29B8E-1A19-4469-9EC5-8407FC09BBBC}" type="datetimeFigureOut">
              <a:rPr lang="en-GB" smtClean="0"/>
              <a:t>10/05/2015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4245433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E29B8E-1A19-4469-9EC5-8407FC09BBBC}" type="datetimeFigureOut">
              <a:rPr lang="en-GB" smtClean="0"/>
              <a:t>10/05/2015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1462484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E29B8E-1A19-4469-9EC5-8407FC09BBBC}" type="datetimeFigureOut">
              <a:rPr lang="en-GB" smtClean="0"/>
              <a:t>10/05/2015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155720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1E29B8E-1A19-4469-9EC5-8407FC09BBBC}" type="datetimeFigureOut">
              <a:rPr lang="en-GB" smtClean="0"/>
              <a:t>10/05/2015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1176824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1E29B8E-1A19-4469-9EC5-8407FC09BBBC}" type="datetimeFigureOut">
              <a:rPr lang="en-GB" smtClean="0"/>
              <a:t>10/05/2015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213469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1E29B8E-1A19-4469-9EC5-8407FC09BBBC}" type="datetimeFigureOut">
              <a:rPr lang="en-GB" smtClean="0"/>
              <a:t>10/05/2015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1459733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E29B8E-1A19-4469-9EC5-8407FC09BBBC}" type="datetimeFigureOut">
              <a:rPr lang="en-GB" smtClean="0"/>
              <a:t>10/05/2015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1276077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E29B8E-1A19-4469-9EC5-8407FC09BBBC}" type="datetimeFigureOut">
              <a:rPr lang="en-GB" smtClean="0"/>
              <a:t>10/05/2015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1215590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E29B8E-1A19-4469-9EC5-8407FC09BBBC}" type="datetimeFigureOut">
              <a:rPr lang="en-GB" smtClean="0"/>
              <a:t>10/05/2015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892558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E29B8E-1A19-4469-9EC5-8407FC09BBBC}" type="datetimeFigureOut">
              <a:rPr lang="en-GB" smtClean="0"/>
              <a:t>10/05/2015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2883031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E29B8E-1A19-4469-9EC5-8407FC09BBBC}" type="datetimeFigureOut">
              <a:rPr lang="en-GB" smtClean="0"/>
              <a:t>10/05/2015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597785-0D53-4A8B-A53A-B69361C50005}" type="slidenum">
              <a:rPr lang="en-GB" smtClean="0"/>
              <a:t>‹#›</a:t>
            </a:fld>
            <a:endParaRPr lang="en-GB"/>
          </a:p>
        </p:txBody>
      </p:sp>
    </p:spTree>
    <p:extLst>
      <p:ext uri="{BB962C8B-B14F-4D97-AF65-F5344CB8AC3E}">
        <p14:creationId xmlns:p14="http://schemas.microsoft.com/office/powerpoint/2010/main" val="2211918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E29B8E-1A19-4469-9EC5-8407FC09BBBC}" type="datetimeFigureOut">
              <a:rPr lang="en-GB" smtClean="0"/>
              <a:t>10/05/2015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97785-0D53-4A8B-A53A-B69361C50005}" type="slidenum">
              <a:rPr lang="en-GB" smtClean="0"/>
              <a:t>‹#›</a:t>
            </a:fld>
            <a:endParaRPr lang="en-GB"/>
          </a:p>
        </p:txBody>
      </p:sp>
    </p:spTree>
    <p:extLst>
      <p:ext uri="{BB962C8B-B14F-4D97-AF65-F5344CB8AC3E}">
        <p14:creationId xmlns:p14="http://schemas.microsoft.com/office/powerpoint/2010/main" val="715988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2492" y="2348880"/>
            <a:ext cx="3734291" cy="1754326"/>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Welcome to </a:t>
            </a:r>
          </a:p>
          <a:p>
            <a:pPr algn="ctr"/>
            <a:r>
              <a:rPr lang="en-US" sz="5400" dirty="0" smtClean="0">
                <a:ln w="0"/>
                <a:solidFill>
                  <a:schemeClr val="accent1"/>
                </a:solidFill>
                <a:effectLst>
                  <a:outerShdw blurRad="38100" dist="25400" dir="5400000" algn="ctr" rotWithShape="0">
                    <a:srgbClr val="6E747A">
                      <a:alpha val="43000"/>
                    </a:srgbClr>
                  </a:outerShdw>
                </a:effectLst>
              </a:rPr>
              <a:t>ASHFORD</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4" name="Picture 3"/>
          <p:cNvPicPr>
            <a:picLocks noChangeAspect="1"/>
          </p:cNvPicPr>
          <p:nvPr/>
        </p:nvPicPr>
        <p:blipFill>
          <a:blip r:embed="rId2"/>
          <a:stretch>
            <a:fillRect/>
          </a:stretch>
        </p:blipFill>
        <p:spPr>
          <a:xfrm>
            <a:off x="251520" y="381015"/>
            <a:ext cx="2209524" cy="14638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351" y="386662"/>
            <a:ext cx="3888432" cy="1458162"/>
          </a:xfrm>
          <a:prstGeom prst="rect">
            <a:avLst/>
          </a:prstGeom>
        </p:spPr>
      </p:pic>
      <p:pic>
        <p:nvPicPr>
          <p:cNvPr id="6" name="Picture 5"/>
          <p:cNvPicPr>
            <a:picLocks noChangeAspect="1"/>
          </p:cNvPicPr>
          <p:nvPr/>
        </p:nvPicPr>
        <p:blipFill>
          <a:blip r:embed="rId4"/>
          <a:stretch>
            <a:fillRect/>
          </a:stretch>
        </p:blipFill>
        <p:spPr>
          <a:xfrm>
            <a:off x="6808317" y="381014"/>
            <a:ext cx="2197485" cy="1463809"/>
          </a:xfrm>
          <a:prstGeom prst="rect">
            <a:avLst/>
          </a:prstGeom>
        </p:spPr>
      </p:pic>
      <p:pic>
        <p:nvPicPr>
          <p:cNvPr id="7" name="Picture 6"/>
          <p:cNvPicPr>
            <a:picLocks noChangeAspect="1"/>
          </p:cNvPicPr>
          <p:nvPr/>
        </p:nvPicPr>
        <p:blipFill>
          <a:blip r:embed="rId5"/>
          <a:stretch>
            <a:fillRect/>
          </a:stretch>
        </p:blipFill>
        <p:spPr>
          <a:xfrm>
            <a:off x="251520" y="4103206"/>
            <a:ext cx="1739546" cy="2373794"/>
          </a:xfrm>
          <a:prstGeom prst="rect">
            <a:avLst/>
          </a:prstGeom>
        </p:spPr>
      </p:pic>
      <p:pic>
        <p:nvPicPr>
          <p:cNvPr id="8" name="Picture 7"/>
          <p:cNvPicPr>
            <a:picLocks noChangeAspect="1"/>
          </p:cNvPicPr>
          <p:nvPr/>
        </p:nvPicPr>
        <p:blipFill>
          <a:blip r:embed="rId6"/>
          <a:stretch>
            <a:fillRect/>
          </a:stretch>
        </p:blipFill>
        <p:spPr>
          <a:xfrm>
            <a:off x="2267744" y="4745732"/>
            <a:ext cx="2613235" cy="1731268"/>
          </a:xfrm>
          <a:prstGeom prst="rect">
            <a:avLst/>
          </a:prstGeom>
        </p:spPr>
      </p:pic>
      <p:pic>
        <p:nvPicPr>
          <p:cNvPr id="9" name="Picture 8"/>
          <p:cNvPicPr>
            <a:picLocks noChangeAspect="1"/>
          </p:cNvPicPr>
          <p:nvPr/>
        </p:nvPicPr>
        <p:blipFill>
          <a:blip r:embed="rId7"/>
          <a:stretch>
            <a:fillRect/>
          </a:stretch>
        </p:blipFill>
        <p:spPr>
          <a:xfrm>
            <a:off x="7228060" y="4103206"/>
            <a:ext cx="1777742" cy="2370323"/>
          </a:xfrm>
          <a:prstGeom prst="rect">
            <a:avLst/>
          </a:prstGeom>
        </p:spPr>
      </p:pic>
      <p:pic>
        <p:nvPicPr>
          <p:cNvPr id="10" name="Picture 9"/>
          <p:cNvPicPr>
            <a:picLocks noChangeAspect="1"/>
          </p:cNvPicPr>
          <p:nvPr/>
        </p:nvPicPr>
        <p:blipFill>
          <a:blip r:embed="rId8"/>
          <a:stretch>
            <a:fillRect/>
          </a:stretch>
        </p:blipFill>
        <p:spPr>
          <a:xfrm>
            <a:off x="4976016" y="4980680"/>
            <a:ext cx="2043003" cy="1492849"/>
          </a:xfrm>
          <a:prstGeom prst="rect">
            <a:avLst/>
          </a:prstGeom>
        </p:spPr>
      </p:pic>
    </p:spTree>
    <p:extLst>
      <p:ext uri="{BB962C8B-B14F-4D97-AF65-F5344CB8AC3E}">
        <p14:creationId xmlns:p14="http://schemas.microsoft.com/office/powerpoint/2010/main" val="2500214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bge.org.uk/assets/images/gardens/edinburgh/Garden_Features/Yew%20hedge/Map%20name%20siz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48071"/>
            <a:ext cx="6115050" cy="62579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476672"/>
            <a:ext cx="2160240" cy="2585323"/>
          </a:xfrm>
          <a:prstGeom prst="rect">
            <a:avLst/>
          </a:prstGeom>
          <a:noFill/>
        </p:spPr>
        <p:txBody>
          <a:bodyPr wrap="square" rtlCol="0">
            <a:spAutoFit/>
          </a:bodyPr>
          <a:lstStyle/>
          <a:p>
            <a:pPr algn="ctr"/>
            <a:r>
              <a:rPr lang="en-GB" sz="5400" dirty="0" smtClean="0"/>
              <a:t>Where</a:t>
            </a:r>
          </a:p>
          <a:p>
            <a:pPr algn="ctr"/>
            <a:r>
              <a:rPr lang="en-GB" sz="5400" dirty="0" smtClean="0"/>
              <a:t>are </a:t>
            </a:r>
          </a:p>
          <a:p>
            <a:pPr algn="ctr"/>
            <a:r>
              <a:rPr lang="en-GB" sz="5400" dirty="0" smtClean="0"/>
              <a:t>we?</a:t>
            </a:r>
            <a:endParaRPr lang="en-GB" sz="4800" dirty="0"/>
          </a:p>
        </p:txBody>
      </p:sp>
      <p:sp>
        <p:nvSpPr>
          <p:cNvPr id="5" name="5-Point Star 4"/>
          <p:cNvSpPr/>
          <p:nvPr/>
        </p:nvSpPr>
        <p:spPr>
          <a:xfrm>
            <a:off x="3779912" y="3789040"/>
            <a:ext cx="288032" cy="28803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7" name="Straight Arrow Connector 6"/>
          <p:cNvCxnSpPr/>
          <p:nvPr/>
        </p:nvCxnSpPr>
        <p:spPr>
          <a:xfrm flipH="1" flipV="1">
            <a:off x="4067944" y="3933056"/>
            <a:ext cx="1401341" cy="14401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52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itraveluk.co.uk/maps/england/england-county-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5153025" cy="6257925"/>
          </a:xfrm>
          <a:prstGeom prst="rect">
            <a:avLst/>
          </a:prstGeom>
          <a:noFill/>
          <a:extLst>
            <a:ext uri="{909E8E84-426E-40DD-AFC4-6F175D3DCCD1}">
              <a14:hiddenFill xmlns:a14="http://schemas.microsoft.com/office/drawing/2010/main">
                <a:solidFill>
                  <a:srgbClr val="FFFFFF"/>
                </a:solidFill>
              </a14:hiddenFill>
            </a:ext>
          </a:extLst>
        </p:spPr>
      </p:pic>
      <p:sp>
        <p:nvSpPr>
          <p:cNvPr id="5" name="5-Point Star 4"/>
          <p:cNvSpPr/>
          <p:nvPr/>
        </p:nvSpPr>
        <p:spPr>
          <a:xfrm>
            <a:off x="4788024" y="4581128"/>
            <a:ext cx="288032" cy="28803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extBox 3"/>
          <p:cNvSpPr txBox="1"/>
          <p:nvPr/>
        </p:nvSpPr>
        <p:spPr>
          <a:xfrm>
            <a:off x="5652120" y="332656"/>
            <a:ext cx="3240360" cy="4524315"/>
          </a:xfrm>
          <a:prstGeom prst="rect">
            <a:avLst/>
          </a:prstGeom>
          <a:noFill/>
        </p:spPr>
        <p:txBody>
          <a:bodyPr wrap="square" rtlCol="0">
            <a:spAutoFit/>
          </a:bodyPr>
          <a:lstStyle/>
          <a:p>
            <a:r>
              <a:rPr lang="en-GB" sz="4800" dirty="0" smtClean="0"/>
              <a:t>Ashford is in the South-East of England, in a county called Kent.</a:t>
            </a:r>
            <a:endParaRPr lang="en-GB" sz="4800" dirty="0"/>
          </a:p>
        </p:txBody>
      </p:sp>
    </p:spTree>
    <p:extLst>
      <p:ext uri="{BB962C8B-B14F-4D97-AF65-F5344CB8AC3E}">
        <p14:creationId xmlns:p14="http://schemas.microsoft.com/office/powerpoint/2010/main" val="3246198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britishservices.co.uk/images/ken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467840" cy="5400600"/>
          </a:xfrm>
          <a:prstGeom prst="rect">
            <a:avLst/>
          </a:prstGeom>
          <a:noFill/>
          <a:extLst>
            <a:ext uri="{909E8E84-426E-40DD-AFC4-6F175D3DCCD1}">
              <a14:hiddenFill xmlns:a14="http://schemas.microsoft.com/office/drawing/2010/main">
                <a:solidFill>
                  <a:srgbClr val="FFFFFF"/>
                </a:solidFill>
              </a14:hiddenFill>
            </a:ext>
          </a:extLst>
        </p:spPr>
      </p:pic>
      <p:sp>
        <p:nvSpPr>
          <p:cNvPr id="6" name="5-Point Star 5"/>
          <p:cNvSpPr/>
          <p:nvPr/>
        </p:nvSpPr>
        <p:spPr>
          <a:xfrm>
            <a:off x="4801700" y="3222639"/>
            <a:ext cx="288032" cy="28803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extBox 1"/>
          <p:cNvSpPr txBox="1"/>
          <p:nvPr/>
        </p:nvSpPr>
        <p:spPr>
          <a:xfrm>
            <a:off x="251520" y="5661248"/>
            <a:ext cx="8467840" cy="954107"/>
          </a:xfrm>
          <a:prstGeom prst="rect">
            <a:avLst/>
          </a:prstGeom>
          <a:noFill/>
        </p:spPr>
        <p:txBody>
          <a:bodyPr wrap="square" rtlCol="0">
            <a:spAutoFit/>
          </a:bodyPr>
          <a:lstStyle/>
          <a:p>
            <a:r>
              <a:rPr lang="en-GB" sz="2800" dirty="0" smtClean="0"/>
              <a:t>These are the main towns in Kent. As you can see, there is plenty of countryside and coastline to enjoy.</a:t>
            </a:r>
            <a:endParaRPr lang="en-GB" sz="2800" dirty="0"/>
          </a:p>
        </p:txBody>
      </p:sp>
    </p:spTree>
    <p:extLst>
      <p:ext uri="{BB962C8B-B14F-4D97-AF65-F5344CB8AC3E}">
        <p14:creationId xmlns:p14="http://schemas.microsoft.com/office/powerpoint/2010/main" val="1072283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4/4b/Ashford_Kent,_North_Street_-_geograph.org.uk_-_11425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4224469" cy="31683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trispiritevents.com/wp-content/uploads/2014/11/ashfordT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601" y="3645024"/>
            <a:ext cx="4418856" cy="29459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29138" y="249322"/>
            <a:ext cx="4418856" cy="3046988"/>
          </a:xfrm>
          <a:prstGeom prst="rect">
            <a:avLst/>
          </a:prstGeom>
          <a:noFill/>
        </p:spPr>
        <p:txBody>
          <a:bodyPr wrap="square" rtlCol="0">
            <a:spAutoFit/>
          </a:bodyPr>
          <a:lstStyle/>
          <a:p>
            <a:r>
              <a:rPr lang="en-GB" sz="3200" dirty="0" smtClean="0"/>
              <a:t>Ashford is a market town. There are plenty of shops, restaurants and other amenities, such as churches, schools and travel agents.</a:t>
            </a:r>
            <a:endParaRPr lang="en-GB" sz="3200" dirty="0"/>
          </a:p>
        </p:txBody>
      </p:sp>
      <p:sp>
        <p:nvSpPr>
          <p:cNvPr id="5" name="TextBox 4"/>
          <p:cNvSpPr txBox="1"/>
          <p:nvPr/>
        </p:nvSpPr>
        <p:spPr>
          <a:xfrm>
            <a:off x="233441" y="3840703"/>
            <a:ext cx="4224469" cy="2554545"/>
          </a:xfrm>
          <a:prstGeom prst="rect">
            <a:avLst/>
          </a:prstGeom>
          <a:noFill/>
        </p:spPr>
        <p:txBody>
          <a:bodyPr wrap="square" rtlCol="0">
            <a:spAutoFit/>
          </a:bodyPr>
          <a:lstStyle/>
          <a:p>
            <a:r>
              <a:rPr lang="en-GB" sz="3200" dirty="0" smtClean="0"/>
              <a:t>In 2011, Ashford had a population of 74,204. This compares to a population of 129,322 in Tychy (in 2013).</a:t>
            </a:r>
            <a:endParaRPr lang="en-GB" sz="3200" dirty="0"/>
          </a:p>
        </p:txBody>
      </p:sp>
    </p:spTree>
    <p:extLst>
      <p:ext uri="{BB962C8B-B14F-4D97-AF65-F5344CB8AC3E}">
        <p14:creationId xmlns:p14="http://schemas.microsoft.com/office/powerpoint/2010/main" val="24608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icrosites2.segfl.org.uk/php_includes/phpThumb/phpThumb.php?src=/library/1238698867/img_0250.jpg&amp;w=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188639"/>
            <a:ext cx="4762500" cy="31718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microsites2.segfl.org.uk/php_includes/phpThumb/phpThumb.php?src=/library/1254086001/schoolair.jpg&amp;w=2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88638"/>
            <a:ext cx="4007247" cy="302433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godinton.kent.sch.uk/UserFiles/image/OurSchool/DSCF08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4341" y="3501007"/>
            <a:ext cx="4404855" cy="33036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500" y="3501007"/>
            <a:ext cx="4364484" cy="3046988"/>
          </a:xfrm>
          <a:prstGeom prst="rect">
            <a:avLst/>
          </a:prstGeom>
          <a:noFill/>
        </p:spPr>
        <p:txBody>
          <a:bodyPr wrap="square" rtlCol="0">
            <a:spAutoFit/>
          </a:bodyPr>
          <a:lstStyle/>
          <a:p>
            <a:r>
              <a:rPr lang="en-GB" sz="2400" dirty="0" smtClean="0"/>
              <a:t>Our school is near to the centre of Ashford, but as you can see, we have plenty of space to play on our playgrounds and our field. We have 420 children at our school with two classes in each year group, from Reception (4 year olds) to Year 6 (11 year olds).</a:t>
            </a:r>
            <a:endParaRPr lang="en-GB" sz="2400" dirty="0"/>
          </a:p>
        </p:txBody>
      </p:sp>
    </p:spTree>
    <p:extLst>
      <p:ext uri="{BB962C8B-B14F-4D97-AF65-F5344CB8AC3E}">
        <p14:creationId xmlns:p14="http://schemas.microsoft.com/office/powerpoint/2010/main" val="8861933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1018.photobucket.com/albums/af310/smiler2/Images%20for%20Kent%20forum/scan0003-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8758901" cy="6391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812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62" y="116632"/>
            <a:ext cx="8964488" cy="6617196"/>
          </a:xfrm>
          <a:prstGeom prst="rect">
            <a:avLst/>
          </a:prstGeom>
          <a:noFill/>
        </p:spPr>
        <p:txBody>
          <a:bodyPr wrap="square" rtlCol="0">
            <a:spAutoFit/>
          </a:bodyPr>
          <a:lstStyle/>
          <a:p>
            <a:r>
              <a:rPr lang="en-GB" sz="2400" dirty="0" smtClean="0"/>
              <a:t>Here is an excerpt from a report written during the second world war:</a:t>
            </a:r>
          </a:p>
          <a:p>
            <a:r>
              <a:rPr lang="en-GB" sz="2000" i="1" dirty="0" smtClean="0"/>
              <a:t>March 25th 1943: In the last few weeks, Kent has suffered badly from the reprisal raids caused by RAF Bomber Command's increased activity over Germany. Yesterday it was Ashford's turn. The raid lasted just 3 minutes but in that time 50 people were killed and 77 seriously injured, many by the machine guns which strafed the streets as people fled for safety. One bomb fell on the Victoria Road Primary School but the 300 children were already in the shelters.</a:t>
            </a:r>
          </a:p>
          <a:p>
            <a:endParaRPr lang="en-GB" sz="2000" i="1" dirty="0" smtClean="0"/>
          </a:p>
          <a:p>
            <a:r>
              <a:rPr lang="en-GB" sz="2000" i="1" dirty="0" smtClean="0"/>
              <a:t>They were not so lucky at the Ashford Railway Works where 5 were killed and 50 ton locomotives in the erecting shed  were totally mangled.</a:t>
            </a:r>
          </a:p>
          <a:p>
            <a:endParaRPr lang="en-GB" sz="2000" i="1" dirty="0" smtClean="0"/>
          </a:p>
          <a:p>
            <a:r>
              <a:rPr lang="en-GB" sz="2000" i="1" dirty="0" smtClean="0"/>
              <a:t>The worst damage was at Milton Road, New Street (where 2 died in Hayward's Garage), Dover Place, New Rents, Star Road, </a:t>
            </a:r>
            <a:r>
              <a:rPr lang="en-GB" sz="2000" i="1" dirty="0" err="1" smtClean="0"/>
              <a:t>Hardinge</a:t>
            </a:r>
            <a:r>
              <a:rPr lang="en-GB" sz="2000" i="1" dirty="0" smtClean="0"/>
              <a:t> Road and Kent Avenue, where 5 were killed in a baker’s shop.</a:t>
            </a:r>
          </a:p>
          <a:p>
            <a:endParaRPr lang="en-GB" sz="2000" i="1" dirty="0" smtClean="0"/>
          </a:p>
          <a:p>
            <a:r>
              <a:rPr lang="en-GB" sz="2000" i="1" dirty="0" smtClean="0"/>
              <a:t>In terms of lives lost in a single raid this was Kent's worst blow of the war. It is believed the attacking Focke-Wulf190s belonged to </a:t>
            </a:r>
            <a:r>
              <a:rPr lang="en-GB" sz="2000" i="1" dirty="0" err="1" smtClean="0"/>
              <a:t>Staffel</a:t>
            </a:r>
            <a:r>
              <a:rPr lang="en-GB" sz="2000" i="1" dirty="0" smtClean="0"/>
              <a:t> JG26 from St Omer and were led by Paul Keller, nicknamed "</a:t>
            </a:r>
            <a:r>
              <a:rPr lang="en-GB" sz="2000" i="1" dirty="0" err="1" smtClean="0"/>
              <a:t>Bombenkeller</a:t>
            </a:r>
            <a:r>
              <a:rPr lang="en-GB" sz="2000" i="1" dirty="0" smtClean="0"/>
              <a:t>".</a:t>
            </a:r>
          </a:p>
          <a:p>
            <a:endParaRPr lang="en-GB" sz="2000" i="1" dirty="0" smtClean="0"/>
          </a:p>
          <a:p>
            <a:r>
              <a:rPr lang="en-GB" sz="2000" i="1" dirty="0" smtClean="0"/>
              <a:t>To the satisfaction of the Ashford gunners, Keller did not survive the raid. His </a:t>
            </a:r>
            <a:r>
              <a:rPr lang="en-GB" sz="2000" i="1" dirty="0" err="1" smtClean="0"/>
              <a:t>Focke-Wulf</a:t>
            </a:r>
            <a:r>
              <a:rPr lang="en-GB" sz="2000" i="1" dirty="0" smtClean="0"/>
              <a:t> was hit by </a:t>
            </a:r>
            <a:r>
              <a:rPr lang="en-GB" sz="2000" i="1" dirty="0" err="1" smtClean="0"/>
              <a:t>Ack</a:t>
            </a:r>
            <a:r>
              <a:rPr lang="en-GB" sz="2000" i="1" dirty="0" smtClean="0"/>
              <a:t> </a:t>
            </a:r>
            <a:r>
              <a:rPr lang="en-GB" sz="2000" i="1" dirty="0" err="1" smtClean="0"/>
              <a:t>Ack</a:t>
            </a:r>
            <a:r>
              <a:rPr lang="en-GB" sz="2000" i="1" dirty="0" smtClean="0"/>
              <a:t> fire and crashed in </a:t>
            </a:r>
            <a:r>
              <a:rPr lang="en-GB" sz="2000" i="1" dirty="0" err="1" smtClean="0"/>
              <a:t>Godinton</a:t>
            </a:r>
            <a:r>
              <a:rPr lang="en-GB" sz="2000" i="1" dirty="0" smtClean="0"/>
              <a:t> Road.</a:t>
            </a:r>
          </a:p>
        </p:txBody>
      </p:sp>
    </p:spTree>
    <p:extLst>
      <p:ext uri="{BB962C8B-B14F-4D97-AF65-F5344CB8AC3E}">
        <p14:creationId xmlns:p14="http://schemas.microsoft.com/office/powerpoint/2010/main" val="3025218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712968" cy="5693866"/>
          </a:xfrm>
          <a:prstGeom prst="rect">
            <a:avLst/>
          </a:prstGeom>
        </p:spPr>
        <p:txBody>
          <a:bodyPr wrap="square">
            <a:spAutoFit/>
          </a:bodyPr>
          <a:lstStyle/>
          <a:p>
            <a:r>
              <a:rPr lang="en-GB" sz="2800" dirty="0">
                <a:latin typeface="arial"/>
              </a:rPr>
              <a:t>During the 20th century Ashford continued to grow rapidly. By 1951 Ashford had nearly 25,000 inhabitants. </a:t>
            </a:r>
            <a:endParaRPr lang="en-GB" sz="2800" dirty="0" smtClean="0">
              <a:latin typeface="arial"/>
            </a:endParaRPr>
          </a:p>
          <a:p>
            <a:endParaRPr lang="en-GB" sz="2800" dirty="0">
              <a:latin typeface="arial"/>
            </a:endParaRPr>
          </a:p>
          <a:p>
            <a:r>
              <a:rPr lang="en-GB" sz="2800" dirty="0" smtClean="0">
                <a:latin typeface="arial"/>
              </a:rPr>
              <a:t>During </a:t>
            </a:r>
            <a:r>
              <a:rPr lang="en-GB" sz="2800" dirty="0">
                <a:latin typeface="arial"/>
              </a:rPr>
              <a:t>the Second World </a:t>
            </a:r>
            <a:r>
              <a:rPr lang="en-GB" sz="2800" dirty="0" smtClean="0">
                <a:latin typeface="arial"/>
              </a:rPr>
              <a:t>War, </a:t>
            </a:r>
            <a:r>
              <a:rPr lang="en-GB" sz="2800" dirty="0">
                <a:latin typeface="arial"/>
              </a:rPr>
              <a:t>83 people were killed in </a:t>
            </a:r>
            <a:r>
              <a:rPr lang="en-GB" sz="2800" dirty="0" smtClean="0">
                <a:latin typeface="arial"/>
              </a:rPr>
              <a:t>Ashford </a:t>
            </a:r>
            <a:r>
              <a:rPr lang="en-GB" sz="2800" dirty="0">
                <a:latin typeface="arial"/>
              </a:rPr>
              <a:t>by German bombing but the town continued to flourish. Ashford bypass was built in 1957. The </a:t>
            </a:r>
            <a:r>
              <a:rPr lang="en-GB" sz="2800" dirty="0" smtClean="0">
                <a:latin typeface="arial"/>
              </a:rPr>
              <a:t>Stour </a:t>
            </a:r>
            <a:r>
              <a:rPr lang="en-GB" sz="2800" dirty="0">
                <a:latin typeface="arial"/>
              </a:rPr>
              <a:t>Centre opened in 1978 and a new Civic Centre opened in 1983. </a:t>
            </a:r>
          </a:p>
          <a:p>
            <a:endParaRPr lang="en-GB" sz="2800" dirty="0" smtClean="0">
              <a:latin typeface="arial"/>
            </a:endParaRPr>
          </a:p>
          <a:p>
            <a:r>
              <a:rPr lang="en-GB" sz="2800" dirty="0" smtClean="0">
                <a:latin typeface="arial"/>
              </a:rPr>
              <a:t>At </a:t>
            </a:r>
            <a:r>
              <a:rPr lang="en-GB" sz="2800" dirty="0">
                <a:latin typeface="arial"/>
              </a:rPr>
              <a:t>the end of the 20th century the Channel Tunnel opened and it spurred the growth of Ashford. Today the population of Ashford is 59,000.</a:t>
            </a:r>
          </a:p>
        </p:txBody>
      </p:sp>
    </p:spTree>
    <p:extLst>
      <p:ext uri="{BB962C8B-B14F-4D97-AF65-F5344CB8AC3E}">
        <p14:creationId xmlns:p14="http://schemas.microsoft.com/office/powerpoint/2010/main" val="2970955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ticassets1e.eurostar.com/sites/default/files/styles/article_a1/public/458x228_ashford_station_info_1.jpg?itok=NFjOvL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16" y="591878"/>
            <a:ext cx="7868845" cy="39172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78988" y="4869160"/>
            <a:ext cx="7868845" cy="830997"/>
          </a:xfrm>
          <a:prstGeom prst="rect">
            <a:avLst/>
          </a:prstGeom>
          <a:noFill/>
        </p:spPr>
        <p:txBody>
          <a:bodyPr wrap="square" rtlCol="0">
            <a:spAutoFit/>
          </a:bodyPr>
          <a:lstStyle/>
          <a:p>
            <a:pPr algn="ctr"/>
            <a:r>
              <a:rPr lang="en-GB" sz="4800" dirty="0" smtClean="0"/>
              <a:t>Ashford International Station</a:t>
            </a:r>
            <a:endParaRPr lang="en-GB" sz="4800" dirty="0"/>
          </a:p>
        </p:txBody>
      </p:sp>
    </p:spTree>
    <p:extLst>
      <p:ext uri="{BB962C8B-B14F-4D97-AF65-F5344CB8AC3E}">
        <p14:creationId xmlns:p14="http://schemas.microsoft.com/office/powerpoint/2010/main" val="2196269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fsdir.com/upload_files/logo_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1"/>
            <a:ext cx="8784976" cy="58418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872" y="5964026"/>
            <a:ext cx="8784976" cy="646331"/>
          </a:xfrm>
          <a:prstGeom prst="rect">
            <a:avLst/>
          </a:prstGeom>
          <a:noFill/>
        </p:spPr>
        <p:txBody>
          <a:bodyPr wrap="square" rtlCol="0">
            <a:spAutoFit/>
          </a:bodyPr>
          <a:lstStyle/>
          <a:p>
            <a:pPr algn="ctr"/>
            <a:r>
              <a:rPr lang="en-GB" sz="3600" dirty="0" smtClean="0"/>
              <a:t>Ashford Designer </a:t>
            </a:r>
            <a:r>
              <a:rPr lang="en-GB" sz="3600" dirty="0"/>
              <a:t>O</a:t>
            </a:r>
            <a:r>
              <a:rPr lang="en-GB" sz="3600" dirty="0" smtClean="0"/>
              <a:t>utlet</a:t>
            </a:r>
            <a:endParaRPr lang="en-GB" sz="3600" dirty="0"/>
          </a:p>
        </p:txBody>
      </p:sp>
    </p:spTree>
    <p:extLst>
      <p:ext uri="{BB962C8B-B14F-4D97-AF65-F5344CB8AC3E}">
        <p14:creationId xmlns:p14="http://schemas.microsoft.com/office/powerpoint/2010/main" val="782942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0.geograph.org.uk/geophotos/01/27/90/1279097_764122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8639"/>
            <a:ext cx="7172796" cy="53795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99592" y="5716876"/>
            <a:ext cx="7172796" cy="923330"/>
          </a:xfrm>
          <a:prstGeom prst="rect">
            <a:avLst/>
          </a:prstGeom>
          <a:noFill/>
        </p:spPr>
        <p:txBody>
          <a:bodyPr wrap="square" rtlCol="0">
            <a:spAutoFit/>
          </a:bodyPr>
          <a:lstStyle/>
          <a:p>
            <a:pPr algn="ctr"/>
            <a:r>
              <a:rPr lang="en-GB" sz="5400" dirty="0" smtClean="0"/>
              <a:t>Victoria Park</a:t>
            </a:r>
            <a:endParaRPr lang="en-GB" sz="5400" dirty="0"/>
          </a:p>
        </p:txBody>
      </p:sp>
    </p:spTree>
    <p:extLst>
      <p:ext uri="{BB962C8B-B14F-4D97-AF65-F5344CB8AC3E}">
        <p14:creationId xmlns:p14="http://schemas.microsoft.com/office/powerpoint/2010/main" val="3224609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visitkent.co.uk/website/var/tmp/thumb_5323__media-gallery-imag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585" y="239866"/>
            <a:ext cx="7920880" cy="52753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79585" y="5515172"/>
            <a:ext cx="7920880" cy="1015663"/>
          </a:xfrm>
          <a:prstGeom prst="rect">
            <a:avLst/>
          </a:prstGeom>
          <a:noFill/>
        </p:spPr>
        <p:txBody>
          <a:bodyPr wrap="square" rtlCol="0">
            <a:spAutoFit/>
          </a:bodyPr>
          <a:lstStyle/>
          <a:p>
            <a:pPr algn="ctr"/>
            <a:r>
              <a:rPr lang="en-GB" sz="6000" dirty="0" smtClean="0"/>
              <a:t>The Stour Centre</a:t>
            </a:r>
            <a:endParaRPr lang="en-GB" sz="6000" dirty="0"/>
          </a:p>
        </p:txBody>
      </p:sp>
    </p:spTree>
    <p:extLst>
      <p:ext uri="{BB962C8B-B14F-4D97-AF65-F5344CB8AC3E}">
        <p14:creationId xmlns:p14="http://schemas.microsoft.com/office/powerpoint/2010/main" val="2364682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surreycommunity.info/visitthames/photos-1/images/2614470/Ashford%20War%20Memorial%20after%20Remembrance%20Sunday?seria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4608512" cy="62137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148064" y="332656"/>
            <a:ext cx="3888432" cy="830997"/>
          </a:xfrm>
          <a:prstGeom prst="rect">
            <a:avLst/>
          </a:prstGeom>
          <a:noFill/>
        </p:spPr>
        <p:txBody>
          <a:bodyPr wrap="square" rtlCol="0">
            <a:spAutoFit/>
          </a:bodyPr>
          <a:lstStyle/>
          <a:p>
            <a:r>
              <a:rPr lang="en-GB" sz="4800" dirty="0" smtClean="0"/>
              <a:t>War Memorial</a:t>
            </a:r>
            <a:endParaRPr lang="en-GB" sz="4800" dirty="0"/>
          </a:p>
        </p:txBody>
      </p:sp>
    </p:spTree>
    <p:extLst>
      <p:ext uri="{BB962C8B-B14F-4D97-AF65-F5344CB8AC3E}">
        <p14:creationId xmlns:p14="http://schemas.microsoft.com/office/powerpoint/2010/main" val="1530045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ontrackathletics.co.uk/wp-content/uploads/2012/08/Rach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332656"/>
            <a:ext cx="7748860" cy="51632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1560" y="5495943"/>
            <a:ext cx="7748860" cy="769441"/>
          </a:xfrm>
          <a:prstGeom prst="rect">
            <a:avLst/>
          </a:prstGeom>
          <a:noFill/>
        </p:spPr>
        <p:txBody>
          <a:bodyPr wrap="square" rtlCol="0">
            <a:spAutoFit/>
          </a:bodyPr>
          <a:lstStyle/>
          <a:p>
            <a:pPr algn="ctr"/>
            <a:r>
              <a:rPr lang="en-GB" sz="4400" dirty="0" smtClean="0"/>
              <a:t>The Julie Rose Stadium</a:t>
            </a:r>
            <a:endParaRPr lang="en-GB" sz="4400" dirty="0"/>
          </a:p>
        </p:txBody>
      </p:sp>
    </p:spTree>
    <p:extLst>
      <p:ext uri="{BB962C8B-B14F-4D97-AF65-F5344CB8AC3E}">
        <p14:creationId xmlns:p14="http://schemas.microsoft.com/office/powerpoint/2010/main" val="704971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ashford-hockey.co.uk/drupal/sites/default/files/header_images/DSCF6019.JPG?13828933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517075" cy="3600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520" y="3933056"/>
            <a:ext cx="8517075" cy="769441"/>
          </a:xfrm>
          <a:prstGeom prst="rect">
            <a:avLst/>
          </a:prstGeom>
          <a:noFill/>
        </p:spPr>
        <p:txBody>
          <a:bodyPr wrap="square" rtlCol="0">
            <a:spAutoFit/>
          </a:bodyPr>
          <a:lstStyle/>
          <a:p>
            <a:pPr algn="ctr"/>
            <a:r>
              <a:rPr lang="en-GB" sz="4400" dirty="0" smtClean="0"/>
              <a:t>Ashford Hockey and Sports Club</a:t>
            </a:r>
            <a:endParaRPr lang="en-GB" sz="4400" dirty="0"/>
          </a:p>
        </p:txBody>
      </p:sp>
    </p:spTree>
    <p:extLst>
      <p:ext uri="{BB962C8B-B14F-4D97-AF65-F5344CB8AC3E}">
        <p14:creationId xmlns:p14="http://schemas.microsoft.com/office/powerpoint/2010/main" val="1877099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landsecuritiesretail.com/media/1297/eureka-ashford.jpg?anchor=center&amp;mode=crop&amp;quality=90&amp;width=640&amp;heightratio=0.5072463768115942028985507246&amp;format=jpg&amp;slimmage=true&amp;rnd=130604781890000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56972" cy="4446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9512" y="4653136"/>
            <a:ext cx="8756972" cy="1200329"/>
          </a:xfrm>
          <a:prstGeom prst="rect">
            <a:avLst/>
          </a:prstGeom>
          <a:noFill/>
        </p:spPr>
        <p:txBody>
          <a:bodyPr wrap="square" rtlCol="0">
            <a:spAutoFit/>
          </a:bodyPr>
          <a:lstStyle/>
          <a:p>
            <a:pPr algn="ctr"/>
            <a:r>
              <a:rPr lang="en-GB" sz="7200" dirty="0" smtClean="0"/>
              <a:t>Eureka Park</a:t>
            </a:r>
            <a:endParaRPr lang="en-GB" sz="7200" dirty="0"/>
          </a:p>
        </p:txBody>
      </p:sp>
    </p:spTree>
    <p:extLst>
      <p:ext uri="{BB962C8B-B14F-4D97-AF65-F5344CB8AC3E}">
        <p14:creationId xmlns:p14="http://schemas.microsoft.com/office/powerpoint/2010/main" val="576394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960" cy="5909310"/>
          </a:xfrm>
          <a:prstGeom prst="rect">
            <a:avLst/>
          </a:prstGeom>
          <a:noFill/>
        </p:spPr>
        <p:txBody>
          <a:bodyPr wrap="square" rtlCol="0">
            <a:spAutoFit/>
          </a:bodyPr>
          <a:lstStyle/>
          <a:p>
            <a:pPr algn="ctr"/>
            <a:r>
              <a:rPr lang="en-GB" sz="6600" dirty="0" smtClean="0"/>
              <a:t>Thank you for listening to our presentation about Ashford. We hope you are looking forward to visiting!</a:t>
            </a:r>
          </a:p>
          <a:p>
            <a:pPr algn="ctr"/>
            <a:r>
              <a:rPr lang="en-GB" sz="4400" dirty="0" smtClean="0"/>
              <a:t>From the </a:t>
            </a:r>
            <a:r>
              <a:rPr lang="en-GB" sz="4400" dirty="0" err="1" smtClean="0"/>
              <a:t>Godinton</a:t>
            </a:r>
            <a:r>
              <a:rPr lang="en-GB" sz="4400" dirty="0" smtClean="0"/>
              <a:t> staff and children</a:t>
            </a:r>
            <a:endParaRPr lang="en-GB" sz="4000" dirty="0"/>
          </a:p>
        </p:txBody>
      </p:sp>
    </p:spTree>
    <p:extLst>
      <p:ext uri="{BB962C8B-B14F-4D97-AF65-F5344CB8AC3E}">
        <p14:creationId xmlns:p14="http://schemas.microsoft.com/office/powerpoint/2010/main" val="2753947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531</Words>
  <Application>Microsoft Office PowerPoint</Application>
  <PresentationFormat>On-screen Show (4:3)</PresentationFormat>
  <Paragraphs>35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Godinton Primary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Profile Setup</dc:creator>
  <cp:lastModifiedBy>jillian talbot</cp:lastModifiedBy>
  <cp:revision>15</cp:revision>
  <cp:lastPrinted>2015-04-27T13:21:40Z</cp:lastPrinted>
  <dcterms:created xsi:type="dcterms:W3CDTF">2015-04-20T13:04:36Z</dcterms:created>
  <dcterms:modified xsi:type="dcterms:W3CDTF">2015-05-10T17:20:56Z</dcterms:modified>
</cp:coreProperties>
</file>